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8" r:id="rId3"/>
    <p:sldId id="270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891D"/>
    <a:srgbClr val="D3650B"/>
    <a:srgbClr val="94AA5E"/>
    <a:srgbClr val="9ABB52"/>
    <a:srgbClr val="9DAD25"/>
    <a:srgbClr val="C7C7C7"/>
    <a:srgbClr val="FFFFFF"/>
    <a:srgbClr val="75BED2"/>
    <a:srgbClr val="0D3E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7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Opportunities by Stage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accent4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Amount ($)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396-45DA-9A5D-163D096EC7F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accent4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1st Qtr</c:v>
                </c:pt>
              </c:strCache>
            </c:strRef>
          </c:cat>
          <c:val>
            <c:numRef>
              <c:f>Sheet1!$B$2</c:f>
              <c:numCache>
                <c:formatCode>"$"#,##0</c:formatCode>
                <c:ptCount val="1"/>
                <c:pt idx="0">
                  <c:v>8.2000000000000011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96-45DA-9A5D-163D096EC7F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01245040"/>
        <c:axId val="1902016592"/>
      </c:barChart>
      <c:catAx>
        <c:axId val="1901245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02016592"/>
        <c:crosses val="autoZero"/>
        <c:auto val="1"/>
        <c:lblAlgn val="ctr"/>
        <c:lblOffset val="100"/>
        <c:noMultiLvlLbl val="0"/>
      </c:catAx>
      <c:valAx>
        <c:axId val="1902016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01245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accent4">
              <a:lumMod val="50000"/>
            </a:schemeClr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Closed vs Open Prospecting Tasks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13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34DF-409E-86F8-6E70222BD2B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</c:f>
              <c:strCache>
                <c:ptCount val="1"/>
                <c:pt idx="0">
                  <c:v>Is Closed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4DF-409E-86F8-6E70222BD2B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accent4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0CDA2-2A52-49F6-98E2-5A4E956C8B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F86CAB-000C-4D33-87F0-426AB63AB9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92F833-99E0-4372-8E1D-1EA43F23C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AC871-BF4F-4542-88B2-0F7DF4402CF8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846519-047D-47FE-A475-1A83BB58F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ED410-BC36-4003-9D51-0BB8CA0C9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D7498-2077-4A87-8703-6E461C28D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87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C93EA-2B52-4A07-8382-D15037FD3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078F4E-A01C-4CC1-95AE-458B5F1623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053F8-30C0-4757-AD86-49A333C87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AC871-BF4F-4542-88B2-0F7DF4402CF8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F537D1-97F5-4B72-A9DF-D3FBFE11C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875D42-2D15-44E2-B6E4-E8D339934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D7498-2077-4A87-8703-6E461C28D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532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DE81D8-E481-46B9-8ACF-FF951DD5E9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A51C66-B978-4D07-A046-20A670653E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A26D8F-97B8-4B6C-A934-3C4C3889C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AC871-BF4F-4542-88B2-0F7DF4402CF8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8B6A00-7F30-41C0-B58E-D8BFE4608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294FC-4D9B-43BB-ABA1-24D8A0EFB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D7498-2077-4A87-8703-6E461C28D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141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3BBAA-2A0F-413E-AC36-07DC8EE71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9D0E8-B490-439A-8861-D2C869814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004F78-6877-44A8-B388-75AD88921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AC871-BF4F-4542-88B2-0F7DF4402CF8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75C84-6C8B-4379-A405-FFD1BC6C8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B25ED-EDDB-4C8A-83C9-E431FBB47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D7498-2077-4A87-8703-6E461C28D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663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4C29E-CDEB-4E8B-B682-DAE53DD85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E5530B-7C22-4BD3-8DEF-1878B1B49C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D81EB-DE51-4ECB-896F-6E91AB788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AC871-BF4F-4542-88B2-0F7DF4402CF8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501111-7869-4A44-A65D-55E9F8FB6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37CA2E-E1C9-470E-A7FB-B7BC2AD41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D7498-2077-4A87-8703-6E461C28D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22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9AAF4-F0B4-4CFE-AB85-FF78311A1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DCB18-CE0B-4EDE-A53C-2FABB87AD1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29BCE3-8C4C-439C-AEA2-221B1A41A0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E46342-66C4-4BA2-92E2-C8307015B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AC871-BF4F-4542-88B2-0F7DF4402CF8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52EE72-003C-49A1-BCE0-72915C312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4BA5BE-598A-4B19-9BBF-DC6F9BC3F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D7498-2077-4A87-8703-6E461C28D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583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17506-D580-403E-8554-5D6B5BF54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54AF35-6771-4718-8207-6FEEC73149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9F746E-2174-492F-A81F-F41620645E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830951-C439-4128-9926-5071FD2B97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CD5F8D-7A99-408A-8C5A-BBA7082A2D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D19102-E93C-4F64-9244-C1BC62584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AC871-BF4F-4542-88B2-0F7DF4402CF8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7FB150-1430-4FF4-A2E2-8E3E401E9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3C97D4-F2A9-4BB3-8151-E709CDD93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D7498-2077-4A87-8703-6E461C28D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553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E18D3-DB65-4EE2-A95D-877D39716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F3ED60-CDC7-4011-853F-71DE227B2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AC871-BF4F-4542-88B2-0F7DF4402CF8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CD92B4-671E-400A-A85F-D4107F50A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260FAF-89D3-4F93-998A-2DAAD28B0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D7498-2077-4A87-8703-6E461C28D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781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C1A565-EC4D-495F-A5DB-7FE76684D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AC871-BF4F-4542-88B2-0F7DF4402CF8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32C7DC-8B72-4BC3-86CC-1479D9CE0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5B74F1-9045-47DB-A924-D31200253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D7498-2077-4A87-8703-6E461C28D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61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F3BD6-FB78-43EF-9592-33BA6543C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3BEEF-B67E-4573-81FF-C44C7C034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CA7BBA-D8DD-4B9B-9D3C-F8D4B4EDE1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7A7A71-E063-468E-A2DC-C50CD2B8C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AC871-BF4F-4542-88B2-0F7DF4402CF8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B4DF10-2AE4-49A1-978B-C7A6BBCBC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5D4072-4130-47F5-A958-A1AA568C3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D7498-2077-4A87-8703-6E461C28D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51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B1804-DC23-4378-90F5-C4B2975E5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BB87FF-0440-425C-B493-4E5F803DD9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ADA644-8752-43CC-8CCF-D853E90D4A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6DD5D8-DE00-477A-B8E3-165ADB65F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AC871-BF4F-4542-88B2-0F7DF4402CF8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F4BEFC-56A7-48B8-9743-C6009AC94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29492F-325F-4D95-A105-54932ACF8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D7498-2077-4A87-8703-6E461C28D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285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4">
                <a:lumMod val="30000"/>
                <a:lumOff val="70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0">
              <a:schemeClr val="tx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BA2940-2DC6-4D3E-986A-C3A884EB6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17FF84-80BD-4080-A53F-5A270113D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61DC6-FAF6-4985-895C-84882E2FF7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AC871-BF4F-4542-88B2-0F7DF4402CF8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EF5BC5-DB3A-48AA-8EFA-0D7A7B39E3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47A01-C348-4BD6-AAC2-6D7387F42F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D7498-2077-4A87-8703-6E461C28D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938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screen, object, curtain&#10;&#10;Description automatically generated">
            <a:extLst>
              <a:ext uri="{FF2B5EF4-FFF2-40B4-BE49-F238E27FC236}">
                <a16:creationId xmlns:a16="http://schemas.microsoft.com/office/drawing/2014/main" id="{B0A614DB-2839-445D-B589-7C41FD347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21444" y="-2667001"/>
            <a:ext cx="6949111" cy="12192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9D39C5B-D91C-41F4-B4EA-BFB708ACF672}"/>
              </a:ext>
            </a:extLst>
          </p:cNvPr>
          <p:cNvSpPr/>
          <p:nvPr/>
        </p:nvSpPr>
        <p:spPr>
          <a:xfrm>
            <a:off x="282011" y="1042587"/>
            <a:ext cx="11183756" cy="5076202"/>
          </a:xfrm>
          <a:prstGeom prst="rect">
            <a:avLst/>
          </a:prstGeom>
          <a:solidFill>
            <a:srgbClr val="FFFFFF">
              <a:alpha val="5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0167" y="3102634"/>
            <a:ext cx="10515600" cy="645465"/>
          </a:xfrm>
        </p:spPr>
        <p:txBody>
          <a:bodyPr>
            <a:noAutofit/>
          </a:bodyPr>
          <a:lstStyle/>
          <a:p>
            <a:pPr algn="l"/>
            <a:r>
              <a:rPr lang="en-US" sz="4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QBR Summary: {{USER_CREATEDBY_NAME}}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50167" y="4210133"/>
            <a:ext cx="9475237" cy="83394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Quarterly Business Review for {{</a:t>
            </a:r>
            <a:r>
              <a:rPr lang="en-US" sz="3200" dirty="0" err="1">
                <a:solidFill>
                  <a:schemeClr val="accent4">
                    <a:lumMod val="50000"/>
                  </a:schemeClr>
                </a:solidFill>
              </a:rPr>
              <a:t>User_Createdby_Name</a:t>
            </a: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}}</a:t>
            </a:r>
          </a:p>
          <a:p>
            <a:pPr algn="l"/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Scheduled Date: {{Today}}</a:t>
            </a:r>
          </a:p>
        </p:txBody>
      </p:sp>
      <p:pic>
        <p:nvPicPr>
          <p:cNvPr id="11" name="Picture 10" descr="{{USER_COMPANY_LOGO_CM_URL}}">
            <a:extLst>
              <a:ext uri="{FF2B5EF4-FFF2-40B4-BE49-F238E27FC236}">
                <a16:creationId xmlns:a16="http://schemas.microsoft.com/office/drawing/2014/main" id="{4A05E0CE-FB67-4FE7-B2FC-799DCBA1D6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49831" y="101403"/>
            <a:ext cx="983525" cy="702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303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ree&#10;&#10;Description automatically generated">
            <a:extLst>
              <a:ext uri="{FF2B5EF4-FFF2-40B4-BE49-F238E27FC236}">
                <a16:creationId xmlns:a16="http://schemas.microsoft.com/office/drawing/2014/main" id="{39E241C0-D2EB-457C-984B-6526F23B10E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438600" y="-5448942"/>
            <a:ext cx="1314806" cy="121920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777" y="126293"/>
            <a:ext cx="10057682" cy="1325563"/>
          </a:xfrm>
        </p:spPr>
        <p:txBody>
          <a:bodyPr>
            <a:normAutofit/>
          </a:bodyPr>
          <a:lstStyle/>
          <a:p>
            <a:r>
              <a:rPr lang="en-US" sz="49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</a:rPr>
              <a:t>All Opportunities Summary</a:t>
            </a:r>
          </a:p>
        </p:txBody>
      </p:sp>
      <p:graphicFrame>
        <p:nvGraphicFramePr>
          <p:cNvPr id="8" name="Chart 7" descr="{{OppsByStage}}"/>
          <p:cNvGraphicFramePr/>
          <p:nvPr>
            <p:extLst>
              <p:ext uri="{D42A27DB-BD31-4B8C-83A1-F6EECF244321}">
                <p14:modId xmlns:p14="http://schemas.microsoft.com/office/powerpoint/2010/main" val="1754321620"/>
              </p:ext>
            </p:extLst>
          </p:nvPr>
        </p:nvGraphicFramePr>
        <p:xfrm>
          <a:off x="733566" y="1848553"/>
          <a:ext cx="9782034" cy="3980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4" descr="{{USER_COMPANY_LOGO_CM_URL}}">
            <a:extLst>
              <a:ext uri="{FF2B5EF4-FFF2-40B4-BE49-F238E27FC236}">
                <a16:creationId xmlns:a16="http://schemas.microsoft.com/office/drawing/2014/main" id="{511B3FE8-34C8-4A0B-B9BE-D5A8CD9778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34165" y="5957950"/>
            <a:ext cx="889298" cy="63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239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ree&#10;&#10;Description automatically generated">
            <a:extLst>
              <a:ext uri="{FF2B5EF4-FFF2-40B4-BE49-F238E27FC236}">
                <a16:creationId xmlns:a16="http://schemas.microsoft.com/office/drawing/2014/main" id="{A6834688-F111-419E-88D3-D9398AD2E14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438600" y="-5448942"/>
            <a:ext cx="1314806" cy="121920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477" y="251726"/>
            <a:ext cx="8323573" cy="1325563"/>
          </a:xfrm>
        </p:spPr>
        <p:txBody>
          <a:bodyPr>
            <a:normAutofit/>
          </a:bodyPr>
          <a:lstStyle/>
          <a:p>
            <a:r>
              <a:rPr lang="en-US" sz="49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</a:rPr>
              <a:t>Won Opportunities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958981"/>
              </p:ext>
            </p:extLst>
          </p:nvPr>
        </p:nvGraphicFramePr>
        <p:xfrm>
          <a:off x="713949" y="1577289"/>
          <a:ext cx="10764102" cy="1569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40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9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4345">
                  <a:extLst>
                    <a:ext uri="{9D8B030D-6E8A-4147-A177-3AD203B41FA5}">
                      <a16:colId xmlns:a16="http://schemas.microsoft.com/office/drawing/2014/main" val="1610134808"/>
                    </a:ext>
                  </a:extLst>
                </a:gridCol>
              </a:tblGrid>
              <a:tr h="2987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Won Opportunities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79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Amount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052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{{</a:t>
                      </a:r>
                      <a:r>
                        <a:rPr lang="en-US" sz="1050" kern="12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TableStart:WonOpps</a:t>
                      </a:r>
                      <a:r>
                        <a:rPr lang="en-US" sz="1050" kern="120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}}</a:t>
                      </a:r>
                      <a:r>
                        <a:rPr lang="en-US" sz="1600" kern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{{</a:t>
                      </a:r>
                      <a:r>
                        <a:rPr lang="en-US" sz="1600" kern="12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Opportunity_Name</a:t>
                      </a:r>
                      <a:r>
                        <a:rPr lang="en-US" sz="1600" kern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}}</a:t>
                      </a:r>
                      <a:endParaRPr lang="en-US" sz="1600" kern="12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{{</a:t>
                      </a:r>
                      <a:r>
                        <a:rPr lang="en-US" sz="16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opportunity_Stagename</a:t>
                      </a:r>
                      <a:r>
                        <a:rPr lang="en-US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}}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{{</a:t>
                      </a:r>
                      <a:r>
                        <a:rPr lang="en-US" sz="1600" kern="12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Opportunity_Amount</a:t>
                      </a:r>
                      <a:r>
                        <a:rPr lang="en-US" sz="1600" kern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 \# Currency0}}</a:t>
                      </a:r>
                    </a:p>
                    <a:p>
                      <a:pPr algn="r"/>
                      <a:endParaRPr lang="en-US" sz="1600" kern="12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" name="Picture 5" descr="{{USER_COMPANY_LOGO_CM_URL}}">
            <a:extLst>
              <a:ext uri="{FF2B5EF4-FFF2-40B4-BE49-F238E27FC236}">
                <a16:creationId xmlns:a16="http://schemas.microsoft.com/office/drawing/2014/main" id="{860846A6-C2E0-436C-8BE5-6AA519803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34165" y="5957950"/>
            <a:ext cx="889298" cy="63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014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ree&#10;&#10;Description automatically generated">
            <a:extLst>
              <a:ext uri="{FF2B5EF4-FFF2-40B4-BE49-F238E27FC236}">
                <a16:creationId xmlns:a16="http://schemas.microsoft.com/office/drawing/2014/main" id="{C6417B7F-D535-40DE-99E7-4834B288E18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438600" y="-5448942"/>
            <a:ext cx="1314806" cy="121920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652" y="190038"/>
            <a:ext cx="8323573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</a:rPr>
              <a:t>Lost Opportunities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703467"/>
              </p:ext>
            </p:extLst>
          </p:nvPr>
        </p:nvGraphicFramePr>
        <p:xfrm>
          <a:off x="795757" y="1715983"/>
          <a:ext cx="10806216" cy="1661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306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84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4986">
                  <a:extLst>
                    <a:ext uri="{9D8B030D-6E8A-4147-A177-3AD203B41FA5}">
                      <a16:colId xmlns:a16="http://schemas.microsoft.com/office/drawing/2014/main" val="566254732"/>
                    </a:ext>
                  </a:extLst>
                </a:gridCol>
              </a:tblGrid>
              <a:tr h="384253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Lost Opportunities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01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Amount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8847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{{</a:t>
                      </a:r>
                      <a:r>
                        <a:rPr lang="en-US" sz="1050" kern="12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TableStart:LostOpps</a:t>
                      </a:r>
                      <a:r>
                        <a:rPr lang="en-US" sz="1050" kern="120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}}</a:t>
                      </a:r>
                      <a:r>
                        <a:rPr lang="en-US" sz="1600" kern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{{</a:t>
                      </a:r>
                      <a:r>
                        <a:rPr lang="en-US" sz="1600" kern="12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Opportunity_Name</a:t>
                      </a:r>
                      <a:r>
                        <a:rPr lang="en-US" sz="1600" kern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}}</a:t>
                      </a:r>
                      <a:endParaRPr lang="en-US" sz="1600" kern="12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{{</a:t>
                      </a:r>
                      <a:r>
                        <a:rPr lang="en-US" sz="16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opportunity_Stagename</a:t>
                      </a:r>
                      <a:r>
                        <a:rPr lang="en-US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}}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{{</a:t>
                      </a:r>
                      <a:r>
                        <a:rPr lang="en-US" sz="1600" kern="12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Opportunity_Amount</a:t>
                      </a:r>
                      <a:r>
                        <a:rPr lang="en-US" sz="1600" kern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 \# Currency0}} </a:t>
                      </a:r>
                      <a:r>
                        <a:rPr lang="en-US" sz="1050" kern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{{</a:t>
                      </a:r>
                      <a:r>
                        <a:rPr lang="en-US" sz="1050" kern="12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TableEnd:LostOpps</a:t>
                      </a:r>
                      <a:r>
                        <a:rPr lang="en-US" sz="1050" kern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}}</a:t>
                      </a:r>
                    </a:p>
                    <a:p>
                      <a:pPr algn="r"/>
                      <a:endParaRPr lang="en-US" sz="1600" kern="12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9" name="Picture 8" descr="{{USER_COMPANY_LOGO_CM_URL}}">
            <a:extLst>
              <a:ext uri="{FF2B5EF4-FFF2-40B4-BE49-F238E27FC236}">
                <a16:creationId xmlns:a16="http://schemas.microsoft.com/office/drawing/2014/main" id="{5596376E-E695-450F-B311-5D86511C0F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34165" y="5957950"/>
            <a:ext cx="889298" cy="63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465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ree&#10;&#10;Description automatically generated">
            <a:extLst>
              <a:ext uri="{FF2B5EF4-FFF2-40B4-BE49-F238E27FC236}">
                <a16:creationId xmlns:a16="http://schemas.microsoft.com/office/drawing/2014/main" id="{00921B97-0289-4714-A1E9-EB346C262A9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438600" y="-5448942"/>
            <a:ext cx="1314806" cy="121920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457" y="271818"/>
            <a:ext cx="8323573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</a:rPr>
              <a:t>Total Prospecting Tasks &amp; Status</a:t>
            </a:r>
          </a:p>
        </p:txBody>
      </p:sp>
      <p:graphicFrame>
        <p:nvGraphicFramePr>
          <p:cNvPr id="5" name="Chart 4" descr="{{TotalTasks}}"/>
          <p:cNvGraphicFramePr/>
          <p:nvPr>
            <p:extLst>
              <p:ext uri="{D42A27DB-BD31-4B8C-83A1-F6EECF244321}">
                <p14:modId xmlns:p14="http://schemas.microsoft.com/office/powerpoint/2010/main" val="2024865254"/>
              </p:ext>
            </p:extLst>
          </p:nvPr>
        </p:nvGraphicFramePr>
        <p:xfrm>
          <a:off x="2062065" y="1597381"/>
          <a:ext cx="7547429" cy="4540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9" name="Picture 8" descr="{{USER_COMPANY_LOGO_CM_URL}}">
            <a:extLst>
              <a:ext uri="{FF2B5EF4-FFF2-40B4-BE49-F238E27FC236}">
                <a16:creationId xmlns:a16="http://schemas.microsoft.com/office/drawing/2014/main" id="{C3CEF379-9782-4D8A-8E23-93AEF525D4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34165" y="5957950"/>
            <a:ext cx="889298" cy="63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007696"/>
      </p:ext>
    </p:extLst>
  </p:cSld>
  <p:clrMapOvr>
    <a:masterClrMapping/>
  </p:clrMapOvr>
</p:sld>
</file>

<file path=ppt/theme/theme1.xml><?xml version="1.0" encoding="utf-8"?>
<a:theme xmlns:a="http://schemas.openxmlformats.org/drawingml/2006/main" name="GDO Theme">
  <a:themeElements>
    <a:clrScheme name="GDO Theme">
      <a:dk1>
        <a:srgbClr val="000000"/>
      </a:dk1>
      <a:lt1>
        <a:sysClr val="window" lastClr="FFFFFF"/>
      </a:lt1>
      <a:dk2>
        <a:srgbClr val="5E5E5E"/>
      </a:dk2>
      <a:lt2>
        <a:srgbClr val="F2F2F2"/>
      </a:lt2>
      <a:accent1>
        <a:srgbClr val="00C1CC"/>
      </a:accent1>
      <a:accent2>
        <a:srgbClr val="7C891D"/>
      </a:accent2>
      <a:accent3>
        <a:srgbClr val="EA700C"/>
      </a:accent3>
      <a:accent4>
        <a:srgbClr val="838383"/>
      </a:accent4>
      <a:accent5>
        <a:srgbClr val="FEC306"/>
      </a:accent5>
      <a:accent6>
        <a:srgbClr val="DA4C20"/>
      </a:accent6>
      <a:hlink>
        <a:srgbClr val="008B92"/>
      </a:hlink>
      <a:folHlink>
        <a:srgbClr val="B2B2B2"/>
      </a:folHlink>
    </a:clrScheme>
    <a:fontScheme name="GDO Theme">
      <a:majorFont>
        <a:latin typeface="Calibri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2537</TotalTime>
  <Words>104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Lucida Sans</vt:lpstr>
      <vt:lpstr>GDO Theme</vt:lpstr>
      <vt:lpstr>QBR Summary: {{USER_CREATEDBY_NAME}}</vt:lpstr>
      <vt:lpstr>All Opportunities Summary</vt:lpstr>
      <vt:lpstr>Won Opportunities</vt:lpstr>
      <vt:lpstr>Lost Opportunities</vt:lpstr>
      <vt:lpstr>Total Prospecting Tasks &amp; Status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QBR Summary: {{USER_CREATEDBY_NAME}}</dc:title>
  <dc:creator>Daniel Sherman</dc:creator>
  <cp:lastModifiedBy>Kelly McCamley</cp:lastModifiedBy>
  <cp:revision>121</cp:revision>
  <dcterms:created xsi:type="dcterms:W3CDTF">2016-08-22T22:51:25Z</dcterms:created>
  <dcterms:modified xsi:type="dcterms:W3CDTF">2021-06-09T21:00:08Z</dcterms:modified>
</cp:coreProperties>
</file>